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3" autoAdjust="0"/>
    <p:restoredTop sz="94660"/>
  </p:normalViewPr>
  <p:slideViewPr>
    <p:cSldViewPr snapToGrid="0">
      <p:cViewPr varScale="1">
        <p:scale>
          <a:sx n="161" d="100"/>
          <a:sy n="161" d="100"/>
        </p:scale>
        <p:origin x="156"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A48BD9A-A803-42A6-96D4-1786FD6D08FC}"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600015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030691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48BD9A-A803-42A6-96D4-1786FD6D08FC}"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45425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48BD9A-A803-42A6-96D4-1786FD6D08FC}"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4139506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48BD9A-A803-42A6-96D4-1786FD6D08FC}" type="datetimeFigureOut">
              <a:rPr lang="en-US" smtClean="0"/>
              <a:t>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849873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A48BD9A-A803-42A6-96D4-1786FD6D08FC}" type="datetimeFigureOut">
              <a:rPr lang="en-US" smtClean="0"/>
              <a:t>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720311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48BD9A-A803-42A6-96D4-1786FD6D08FC}" type="datetimeFigureOut">
              <a:rPr lang="en-US" smtClean="0"/>
              <a:t>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091420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48BD9A-A803-42A6-96D4-1786FD6D08FC}"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86819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48BD9A-A803-42A6-96D4-1786FD6D08FC}"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359478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1176201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615008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48BD9A-A803-42A6-96D4-1786FD6D08FC}" type="datetimeFigureOut">
              <a:rPr lang="en-US" smtClean="0"/>
              <a:t>11/2/2020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EED62B-4B97-491A-A49E-A6750F7200E9}" type="slidenum">
              <a:rPr lang="en-US" smtClean="0"/>
              <a:t>‹#›</a:t>
            </a:fld>
            <a:endParaRPr lang="en-US"/>
          </a:p>
        </p:txBody>
      </p:sp>
    </p:spTree>
    <p:extLst>
      <p:ext uri="{BB962C8B-B14F-4D97-AF65-F5344CB8AC3E}">
        <p14:creationId xmlns:p14="http://schemas.microsoft.com/office/powerpoint/2010/main" val="409094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PHIL 1290</a:t>
            </a:r>
          </a:p>
        </p:txBody>
      </p:sp>
      <p:sp>
        <p:nvSpPr>
          <p:cNvPr id="3" name="Subtitle 2"/>
          <p:cNvSpPr>
            <a:spLocks noGrp="1"/>
          </p:cNvSpPr>
          <p:nvPr>
            <p:ph type="subTitle" idx="1"/>
          </p:nvPr>
        </p:nvSpPr>
        <p:spPr/>
        <p:txBody>
          <a:bodyPr/>
          <a:lstStyle/>
          <a:p>
            <a:r>
              <a:rPr lang="en-US" dirty="0"/>
              <a:t>CHAPTER 4 of </a:t>
            </a:r>
            <a:r>
              <a:rPr lang="en-US" u="sng" dirty="0"/>
              <a:t>Critical Thinking</a:t>
            </a:r>
            <a:r>
              <a:rPr lang="en-US" dirty="0"/>
              <a:t> by Andrew Lawless</a:t>
            </a:r>
          </a:p>
          <a:p>
            <a:r>
              <a:rPr lang="en-US" dirty="0"/>
              <a:t>“Constructing Arguments”</a:t>
            </a:r>
          </a:p>
          <a:p>
            <a:endParaRPr lang="en-US" dirty="0"/>
          </a:p>
          <a:p>
            <a:endParaRPr lang="en-US" dirty="0"/>
          </a:p>
        </p:txBody>
      </p:sp>
    </p:spTree>
    <p:extLst>
      <p:ext uri="{BB962C8B-B14F-4D97-AF65-F5344CB8AC3E}">
        <p14:creationId xmlns:p14="http://schemas.microsoft.com/office/powerpoint/2010/main" val="3822531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Two Guides to Good Reasoning - #1</a:t>
            </a:r>
          </a:p>
        </p:txBody>
      </p:sp>
      <p:sp>
        <p:nvSpPr>
          <p:cNvPr id="3" name="Content Placeholder 2"/>
          <p:cNvSpPr>
            <a:spLocks noGrp="1"/>
          </p:cNvSpPr>
          <p:nvPr>
            <p:ph idx="1"/>
          </p:nvPr>
        </p:nvSpPr>
        <p:spPr/>
        <p:txBody>
          <a:bodyPr>
            <a:normAutofit/>
          </a:bodyPr>
          <a:lstStyle/>
          <a:p>
            <a:r>
              <a:rPr lang="en-US" b="1" dirty="0"/>
              <a:t>Save the Phenomena.</a:t>
            </a:r>
          </a:p>
          <a:p>
            <a:r>
              <a:rPr lang="en-US" dirty="0"/>
              <a:t>When we have to argue our way to a conclusion, the argument needs to be as thorough as possible.</a:t>
            </a:r>
          </a:p>
          <a:p>
            <a:r>
              <a:rPr lang="en-US" b="1" dirty="0"/>
              <a:t>The more thorough the argument (or explanation) the better.</a:t>
            </a:r>
            <a:endParaRPr lang="en-US" dirty="0"/>
          </a:p>
          <a:p>
            <a:r>
              <a:rPr lang="en-US" dirty="0"/>
              <a:t>When you are trying to present a convincing argument, an incomplete one will not do, even if the premises are true and relevant.</a:t>
            </a:r>
          </a:p>
        </p:txBody>
      </p:sp>
    </p:spTree>
    <p:extLst>
      <p:ext uri="{BB962C8B-B14F-4D97-AF65-F5344CB8AC3E}">
        <p14:creationId xmlns:p14="http://schemas.microsoft.com/office/powerpoint/2010/main" val="4102782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Two Guides to Good Reasoning - #2</a:t>
            </a:r>
          </a:p>
        </p:txBody>
      </p:sp>
      <p:sp>
        <p:nvSpPr>
          <p:cNvPr id="3" name="Content Placeholder 2"/>
          <p:cNvSpPr>
            <a:spLocks noGrp="1"/>
          </p:cNvSpPr>
          <p:nvPr>
            <p:ph idx="1"/>
          </p:nvPr>
        </p:nvSpPr>
        <p:spPr/>
        <p:txBody>
          <a:bodyPr>
            <a:normAutofit/>
          </a:bodyPr>
          <a:lstStyle/>
          <a:p>
            <a:r>
              <a:rPr lang="en-US" b="1" dirty="0"/>
              <a:t>Occam’s razor.</a:t>
            </a:r>
            <a:endParaRPr lang="en-US" dirty="0"/>
          </a:p>
          <a:p>
            <a:r>
              <a:rPr lang="en-US" dirty="0"/>
              <a:t>From William of Occam’s statement (in English) “Entities are not to be multiplied unnecessarily.” </a:t>
            </a:r>
          </a:p>
          <a:p>
            <a:r>
              <a:rPr lang="en-US" dirty="0"/>
              <a:t>This is often paraphrased as “Keep it simple,” or “Keep it as simple as possible.” Keep it as simple as possible while still saving the phenomena.</a:t>
            </a:r>
          </a:p>
          <a:p>
            <a:r>
              <a:rPr lang="en-US" dirty="0"/>
              <a:t>This provides a guide to efficient reasoning and it sets an aesthetic standard by defining elegance in reasoning. </a:t>
            </a:r>
          </a:p>
        </p:txBody>
      </p:sp>
    </p:spTree>
    <p:extLst>
      <p:ext uri="{BB962C8B-B14F-4D97-AF65-F5344CB8AC3E}">
        <p14:creationId xmlns:p14="http://schemas.microsoft.com/office/powerpoint/2010/main" val="3768686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Three Laws of Reason</a:t>
            </a:r>
          </a:p>
        </p:txBody>
      </p:sp>
      <p:sp>
        <p:nvSpPr>
          <p:cNvPr id="3" name="Content Placeholder 2"/>
          <p:cNvSpPr>
            <a:spLocks noGrp="1"/>
          </p:cNvSpPr>
          <p:nvPr>
            <p:ph idx="1"/>
          </p:nvPr>
        </p:nvSpPr>
        <p:spPr/>
        <p:txBody>
          <a:bodyPr>
            <a:normAutofit/>
          </a:bodyPr>
          <a:lstStyle/>
          <a:p>
            <a:r>
              <a:rPr lang="en-US" dirty="0"/>
              <a:t>The Law of Identity: every existing thing has a specific nature such that is can be distinguished from all other things.</a:t>
            </a:r>
          </a:p>
          <a:p>
            <a:r>
              <a:rPr lang="en-US" dirty="0"/>
              <a:t>The Law of the Excluded Middle: for any identified object X, everything is either X or it is not X.</a:t>
            </a:r>
          </a:p>
          <a:p>
            <a:r>
              <a:rPr lang="en-US" dirty="0"/>
              <a:t>The Law of Non-Contradiction: for any identified object X, nothing can simultaneously be X and not-X.</a:t>
            </a:r>
          </a:p>
        </p:txBody>
      </p:sp>
    </p:spTree>
    <p:extLst>
      <p:ext uri="{BB962C8B-B14F-4D97-AF65-F5344CB8AC3E}">
        <p14:creationId xmlns:p14="http://schemas.microsoft.com/office/powerpoint/2010/main" val="205255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Definition Using the Three Laws of Reason</a:t>
            </a:r>
            <a:br>
              <a:rPr lang="en-US" dirty="0"/>
            </a:br>
            <a:endParaRPr lang="en-US" dirty="0"/>
          </a:p>
        </p:txBody>
      </p:sp>
      <p:sp>
        <p:nvSpPr>
          <p:cNvPr id="3" name="Content Placeholder 2"/>
          <p:cNvSpPr>
            <a:spLocks noGrp="1"/>
          </p:cNvSpPr>
          <p:nvPr>
            <p:ph idx="1"/>
          </p:nvPr>
        </p:nvSpPr>
        <p:spPr/>
        <p:txBody>
          <a:bodyPr/>
          <a:lstStyle/>
          <a:p>
            <a:r>
              <a:rPr lang="en-US" dirty="0"/>
              <a:t>An ostensive definition consists of pointing out an example of the object in question.</a:t>
            </a:r>
          </a:p>
          <a:p>
            <a:r>
              <a:rPr lang="en-US" dirty="0"/>
              <a:t>A non-ostensive definition assigns a term to a class and then distinguishes it from other members of that class.</a:t>
            </a:r>
          </a:p>
          <a:p>
            <a:r>
              <a:rPr lang="en-US" dirty="0"/>
              <a:t>Equivocation occurs when a term carries different but unspecified definitions in the same argument.</a:t>
            </a:r>
          </a:p>
        </p:txBody>
      </p:sp>
    </p:spTree>
    <p:extLst>
      <p:ext uri="{BB962C8B-B14F-4D97-AF65-F5344CB8AC3E}">
        <p14:creationId xmlns:p14="http://schemas.microsoft.com/office/powerpoint/2010/main" val="2975646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Definition Using the Three Laws of Reason </a:t>
            </a:r>
            <a:br>
              <a:rPr lang="en-US" dirty="0"/>
            </a:br>
            <a:endParaRPr lang="en-US" dirty="0"/>
          </a:p>
        </p:txBody>
      </p:sp>
      <p:sp>
        <p:nvSpPr>
          <p:cNvPr id="3" name="Content Placeholder 2"/>
          <p:cNvSpPr>
            <a:spLocks noGrp="1"/>
          </p:cNvSpPr>
          <p:nvPr>
            <p:ph idx="1"/>
          </p:nvPr>
        </p:nvSpPr>
        <p:spPr/>
        <p:txBody>
          <a:bodyPr>
            <a:normAutofit/>
          </a:bodyPr>
          <a:lstStyle/>
          <a:p>
            <a:r>
              <a:rPr lang="en-US" dirty="0"/>
              <a:t>The Fallacy of Ambiguity occurs when it is unclear which of two or more possible meanings a term bears.</a:t>
            </a:r>
          </a:p>
          <a:p>
            <a:r>
              <a:rPr lang="en-US" dirty="0"/>
              <a:t>Vagueness and the Heap Paradox.</a:t>
            </a:r>
          </a:p>
          <a:p>
            <a:r>
              <a:rPr lang="en-US" dirty="0"/>
              <a:t>Logical tautologies, </a:t>
            </a:r>
            <a:r>
              <a:rPr lang="en-US" i="1" dirty="0"/>
              <a:t>a priori </a:t>
            </a:r>
            <a:r>
              <a:rPr lang="en-US" dirty="0"/>
              <a:t>and </a:t>
            </a:r>
            <a:r>
              <a:rPr lang="en-US" i="1" dirty="0"/>
              <a:t>a posteriori</a:t>
            </a:r>
            <a:r>
              <a:rPr lang="en-US" dirty="0"/>
              <a:t> knowledge.</a:t>
            </a:r>
          </a:p>
          <a:p>
            <a:r>
              <a:rPr lang="en-US" dirty="0"/>
              <a:t>Fallacy of presumption occurs when a premise of an argument contains an unwarranted assumption; that is, it assumes what would need to be demonstrated. </a:t>
            </a:r>
          </a:p>
        </p:txBody>
      </p:sp>
    </p:spTree>
    <p:extLst>
      <p:ext uri="{BB962C8B-B14F-4D97-AF65-F5344CB8AC3E}">
        <p14:creationId xmlns:p14="http://schemas.microsoft.com/office/powerpoint/2010/main" val="3021625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Definition Using the Three Laws of Reason </a:t>
            </a:r>
            <a:br>
              <a:rPr lang="en-US" dirty="0"/>
            </a:br>
            <a:endParaRPr lang="en-US" dirty="0"/>
          </a:p>
        </p:txBody>
      </p:sp>
      <p:sp>
        <p:nvSpPr>
          <p:cNvPr id="3" name="Content Placeholder 2"/>
          <p:cNvSpPr>
            <a:spLocks noGrp="1"/>
          </p:cNvSpPr>
          <p:nvPr>
            <p:ph idx="1"/>
          </p:nvPr>
        </p:nvSpPr>
        <p:spPr/>
        <p:txBody>
          <a:bodyPr>
            <a:normAutofit/>
          </a:bodyPr>
          <a:lstStyle/>
          <a:p>
            <a:r>
              <a:rPr lang="en-US" dirty="0"/>
              <a:t>False Dichotomy Fallacy consists of presenting a choice between two options as a tautology when in fact it is not. </a:t>
            </a:r>
          </a:p>
          <a:p>
            <a:r>
              <a:rPr lang="en-US" dirty="0"/>
              <a:t>Non-contradiction #1 – Contradictory states cannot simultaneously exist.</a:t>
            </a:r>
          </a:p>
          <a:p>
            <a:r>
              <a:rPr lang="en-US" dirty="0"/>
              <a:t>Non-contradiction #2 – Contradictory claims cannot both be true.</a:t>
            </a:r>
          </a:p>
          <a:p>
            <a:pPr>
              <a:buNone/>
            </a:pPr>
            <a:r>
              <a:rPr lang="en-US" dirty="0"/>
              <a:t> </a:t>
            </a:r>
          </a:p>
        </p:txBody>
      </p:sp>
    </p:spTree>
    <p:extLst>
      <p:ext uri="{BB962C8B-B14F-4D97-AF65-F5344CB8AC3E}">
        <p14:creationId xmlns:p14="http://schemas.microsoft.com/office/powerpoint/2010/main" val="2389382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Definition Using the Three Laws of Reason</a:t>
            </a:r>
          </a:p>
        </p:txBody>
      </p:sp>
      <p:sp>
        <p:nvSpPr>
          <p:cNvPr id="3" name="Content Placeholder 2"/>
          <p:cNvSpPr>
            <a:spLocks noGrp="1"/>
          </p:cNvSpPr>
          <p:nvPr>
            <p:ph idx="1"/>
          </p:nvPr>
        </p:nvSpPr>
        <p:spPr/>
        <p:txBody>
          <a:bodyPr/>
          <a:lstStyle/>
          <a:p>
            <a:r>
              <a:rPr lang="en-US" dirty="0"/>
              <a:t>A logical paradox consists of a statement or set of statements that contain a contradiction.</a:t>
            </a:r>
          </a:p>
          <a:p>
            <a:endParaRPr lang="en-US" dirty="0"/>
          </a:p>
          <a:p>
            <a:r>
              <a:rPr lang="en-US" dirty="0"/>
              <a:t>A </a:t>
            </a:r>
            <a:r>
              <a:rPr lang="en-US" i="1" dirty="0" err="1"/>
              <a:t>reductio</a:t>
            </a:r>
            <a:r>
              <a:rPr lang="en-US" i="1" dirty="0"/>
              <a:t> ad absurdum</a:t>
            </a:r>
            <a:r>
              <a:rPr lang="en-US" dirty="0"/>
              <a:t> is an argument that demonstrates a claim is false because it leads to a contradiction. </a:t>
            </a:r>
          </a:p>
          <a:p>
            <a:endParaRPr lang="en-US" dirty="0"/>
          </a:p>
        </p:txBody>
      </p:sp>
    </p:spTree>
    <p:extLst>
      <p:ext uri="{BB962C8B-B14F-4D97-AF65-F5344CB8AC3E}">
        <p14:creationId xmlns:p14="http://schemas.microsoft.com/office/powerpoint/2010/main" val="12700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Deduction</a:t>
            </a:r>
          </a:p>
        </p:txBody>
      </p:sp>
      <p:sp>
        <p:nvSpPr>
          <p:cNvPr id="3" name="Content Placeholder 2"/>
          <p:cNvSpPr>
            <a:spLocks noGrp="1"/>
          </p:cNvSpPr>
          <p:nvPr>
            <p:ph idx="1"/>
          </p:nvPr>
        </p:nvSpPr>
        <p:spPr/>
        <p:txBody>
          <a:bodyPr/>
          <a:lstStyle/>
          <a:p>
            <a:r>
              <a:rPr lang="en-US" dirty="0"/>
              <a:t>Deduction is a form of reasoning in which one attempts to demonstrate that the conclusion of an  argument follows necessarily from the premises. </a:t>
            </a:r>
          </a:p>
          <a:p>
            <a:r>
              <a:rPr lang="en-US" dirty="0"/>
              <a:t>The rule of validity states that in a valid argument the truth of the conclusion follows necessarily from the truth of the premises.</a:t>
            </a:r>
          </a:p>
        </p:txBody>
      </p:sp>
    </p:spTree>
    <p:extLst>
      <p:ext uri="{BB962C8B-B14F-4D97-AF65-F5344CB8AC3E}">
        <p14:creationId xmlns:p14="http://schemas.microsoft.com/office/powerpoint/2010/main" val="4239363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Deduction</a:t>
            </a:r>
          </a:p>
        </p:txBody>
      </p:sp>
      <p:sp>
        <p:nvSpPr>
          <p:cNvPr id="3" name="Content Placeholder 2"/>
          <p:cNvSpPr>
            <a:spLocks noGrp="1"/>
          </p:cNvSpPr>
          <p:nvPr>
            <p:ph idx="1"/>
          </p:nvPr>
        </p:nvSpPr>
        <p:spPr/>
        <p:txBody>
          <a:bodyPr>
            <a:normAutofit/>
          </a:bodyPr>
          <a:lstStyle/>
          <a:p>
            <a:r>
              <a:rPr lang="en-US" dirty="0"/>
              <a:t>A formal method of reasoning is one where there is a precise procedure for determining an outcome. </a:t>
            </a:r>
          </a:p>
          <a:p>
            <a:r>
              <a:rPr lang="en-US" dirty="0"/>
              <a:t>A sound argument is a valid argument with true premises (and necessarily, therefore, a true conclusion).</a:t>
            </a:r>
          </a:p>
          <a:p>
            <a:r>
              <a:rPr lang="en-US" dirty="0"/>
              <a:t>An indeterminate argument is one where soundness cannot be determined because the truth or falsity of the premises cannot be determined.</a:t>
            </a:r>
          </a:p>
        </p:txBody>
      </p:sp>
    </p:spTree>
    <p:extLst>
      <p:ext uri="{BB962C8B-B14F-4D97-AF65-F5344CB8AC3E}">
        <p14:creationId xmlns:p14="http://schemas.microsoft.com/office/powerpoint/2010/main" val="1031336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on page 137 of the text.</a:t>
            </a:r>
          </a:p>
        </p:txBody>
      </p:sp>
      <p:sp>
        <p:nvSpPr>
          <p:cNvPr id="3" name="Content Placeholder 2"/>
          <p:cNvSpPr>
            <a:spLocks noGrp="1"/>
          </p:cNvSpPr>
          <p:nvPr>
            <p:ph idx="1"/>
          </p:nvPr>
        </p:nvSpPr>
        <p:spPr/>
        <p:txBody>
          <a:bodyPr>
            <a:normAutofit/>
          </a:bodyPr>
          <a:lstStyle/>
          <a:p>
            <a:r>
              <a:rPr lang="en-US" dirty="0"/>
              <a:t>Deductive arguments are valid or invalid, but individual statements – the premises and conclusion – are true or false. Validity is a judgment on the form of the argument (the relation of necessity between the premises and conclusion), and truth is based on the content of the statements. Soundness is a two step judgment, first on the form and then on the content of an argument. When the truth of the premises cannot be determined one way or the other, the argument is indeterminate.</a:t>
            </a:r>
          </a:p>
        </p:txBody>
      </p:sp>
    </p:spTree>
    <p:extLst>
      <p:ext uri="{BB962C8B-B14F-4D97-AF65-F5344CB8AC3E}">
        <p14:creationId xmlns:p14="http://schemas.microsoft.com/office/powerpoint/2010/main" val="40435147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671</Words>
  <Application>Microsoft Office PowerPoint</Application>
  <PresentationFormat>宽屏</PresentationFormat>
  <Paragraphs>44</Paragraphs>
  <Slides>11</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11</vt:i4>
      </vt:variant>
    </vt:vector>
  </HeadingPairs>
  <TitlesOfParts>
    <vt:vector size="15" baseType="lpstr">
      <vt:lpstr>Arial</vt:lpstr>
      <vt:lpstr>Calibri</vt:lpstr>
      <vt:lpstr>Calibri Light</vt:lpstr>
      <vt:lpstr>Office Theme</vt:lpstr>
      <vt:lpstr>PHIL 1290</vt:lpstr>
      <vt:lpstr>Two Guides to Good Reasoning - #1</vt:lpstr>
      <vt:lpstr>Two Guides to Good Reasoning - #2</vt:lpstr>
      <vt:lpstr>The Three Laws of Reason</vt:lpstr>
      <vt:lpstr> Definition Using the Three Laws of Reason </vt:lpstr>
      <vt:lpstr> Definition Using the Three Laws of Reason  </vt:lpstr>
      <vt:lpstr> Definition Using the Three Laws of Reason  </vt:lpstr>
      <vt:lpstr>Definition Using the Three Laws of Reason</vt:lpstr>
      <vt:lpstr>Deduction</vt:lpstr>
      <vt:lpstr>Deduction</vt:lpstr>
      <vt:lpstr>Summary on page 137 of the text.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 1290</dc:title>
  <dc:creator>walsh</dc:creator>
  <cp:lastModifiedBy>Alvin？NG NG</cp:lastModifiedBy>
  <cp:revision>8</cp:revision>
  <dcterms:created xsi:type="dcterms:W3CDTF">2020-09-04T19:28:06Z</dcterms:created>
  <dcterms:modified xsi:type="dcterms:W3CDTF">2020-11-02T19:16:28Z</dcterms:modified>
</cp:coreProperties>
</file>